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18"/>
  </p:notesMasterIdLst>
  <p:sldIdLst>
    <p:sldId id="270" r:id="rId2"/>
    <p:sldId id="271" r:id="rId3"/>
    <p:sldId id="272" r:id="rId4"/>
    <p:sldId id="273" r:id="rId5"/>
    <p:sldId id="257" r:id="rId6"/>
    <p:sldId id="258" r:id="rId7"/>
    <p:sldId id="259" r:id="rId8"/>
    <p:sldId id="260" r:id="rId9"/>
    <p:sldId id="262" r:id="rId10"/>
    <p:sldId id="261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6858000" type="screen4x3"/>
  <p:notesSz cx="6858000" cy="9144000"/>
  <p:defaultTextStyle>
    <a:defPPr>
      <a:defRPr lang="cs-CZ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9BA"/>
    <a:srgbClr val="4C8BBE"/>
    <a:srgbClr val="336699"/>
    <a:srgbClr val="3366CC"/>
    <a:srgbClr val="3366FF"/>
    <a:srgbClr val="007FFE"/>
    <a:srgbClr val="00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749" autoAdjust="0"/>
  </p:normalViewPr>
  <p:slideViewPr>
    <p:cSldViewPr>
      <p:cViewPr varScale="1">
        <p:scale>
          <a:sx n="92" d="100"/>
          <a:sy n="92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3709EF-9EE7-49DB-A7D0-8C387E25096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623195A-1D31-48A0-A69E-5EC715F8B735}">
      <dgm:prSet phldrT="[Text]" custT="1"/>
      <dgm:spPr/>
      <dgm:t>
        <a:bodyPr/>
        <a:lstStyle/>
        <a:p>
          <a:r>
            <a:rPr lang="cs-CZ" sz="2000" dirty="0" err="1" smtClean="0"/>
            <a:t>scany</a:t>
          </a:r>
          <a:endParaRPr lang="cs-CZ" sz="4500" dirty="0"/>
        </a:p>
      </dgm:t>
    </dgm:pt>
    <dgm:pt modelId="{D0CAA598-6A47-40E1-A250-7C801D7EDB29}" type="parTrans" cxnId="{42EE33C2-3025-4945-AEAC-D945062A47B6}">
      <dgm:prSet/>
      <dgm:spPr/>
      <dgm:t>
        <a:bodyPr/>
        <a:lstStyle/>
        <a:p>
          <a:endParaRPr lang="cs-CZ"/>
        </a:p>
      </dgm:t>
    </dgm:pt>
    <dgm:pt modelId="{D7AB2FF5-E7D4-4A12-A422-9DC1E0F69A18}" type="sibTrans" cxnId="{42EE33C2-3025-4945-AEAC-D945062A47B6}">
      <dgm:prSet/>
      <dgm:spPr/>
      <dgm:t>
        <a:bodyPr/>
        <a:lstStyle/>
        <a:p>
          <a:endParaRPr lang="cs-CZ"/>
        </a:p>
      </dgm:t>
    </dgm:pt>
    <dgm:pt modelId="{E59AB740-33BF-4579-A511-E92FB9B4147D}">
      <dgm:prSet phldrT="[Text]" custT="1"/>
      <dgm:spPr/>
      <dgm:t>
        <a:bodyPr/>
        <a:lstStyle/>
        <a:p>
          <a:r>
            <a:rPr lang="cs-CZ" sz="1800" dirty="0" smtClean="0"/>
            <a:t>slícování </a:t>
          </a:r>
          <a:r>
            <a:rPr lang="cs-CZ" sz="1800" dirty="0" err="1" smtClean="0"/>
            <a:t>scanů</a:t>
          </a:r>
          <a:r>
            <a:rPr lang="cs-CZ" sz="1800" dirty="0" smtClean="0"/>
            <a:t> s CAD modelem</a:t>
          </a:r>
          <a:endParaRPr lang="cs-CZ" sz="1800" dirty="0"/>
        </a:p>
      </dgm:t>
    </dgm:pt>
    <dgm:pt modelId="{34E2505C-2C79-4658-9DDA-BE7D28EAAF82}" type="parTrans" cxnId="{311720E6-1485-40B1-9E80-839FE578EA59}">
      <dgm:prSet/>
      <dgm:spPr/>
      <dgm:t>
        <a:bodyPr/>
        <a:lstStyle/>
        <a:p>
          <a:endParaRPr lang="cs-CZ"/>
        </a:p>
      </dgm:t>
    </dgm:pt>
    <dgm:pt modelId="{BA67AA2E-564A-4F38-92EA-D5CABA63A789}" type="sibTrans" cxnId="{311720E6-1485-40B1-9E80-839FE578EA59}">
      <dgm:prSet/>
      <dgm:spPr/>
      <dgm:t>
        <a:bodyPr/>
        <a:lstStyle/>
        <a:p>
          <a:endParaRPr lang="cs-CZ"/>
        </a:p>
      </dgm:t>
    </dgm:pt>
    <dgm:pt modelId="{114F2FBD-6A8A-4D0A-B6E2-CD195CA82E2D}">
      <dgm:prSet phldrT="[Text]" custT="1"/>
      <dgm:spPr/>
      <dgm:t>
        <a:bodyPr/>
        <a:lstStyle/>
        <a:p>
          <a:r>
            <a:rPr lang="cs-CZ" sz="2000" dirty="0" smtClean="0"/>
            <a:t>průnik obdélníků</a:t>
          </a:r>
          <a:endParaRPr lang="cs-CZ" sz="2000" dirty="0"/>
        </a:p>
      </dgm:t>
    </dgm:pt>
    <dgm:pt modelId="{42325B4B-E86D-4B0F-A729-E64F3DCFE5E7}" type="parTrans" cxnId="{AEF5C48A-EA4B-4D55-8B50-82C4B2DD9711}">
      <dgm:prSet/>
      <dgm:spPr/>
      <dgm:t>
        <a:bodyPr/>
        <a:lstStyle/>
        <a:p>
          <a:endParaRPr lang="cs-CZ"/>
        </a:p>
      </dgm:t>
    </dgm:pt>
    <dgm:pt modelId="{98FF5B4A-29E4-4672-B4B7-EF236D15D173}" type="sibTrans" cxnId="{AEF5C48A-EA4B-4D55-8B50-82C4B2DD9711}">
      <dgm:prSet/>
      <dgm:spPr/>
      <dgm:t>
        <a:bodyPr/>
        <a:lstStyle/>
        <a:p>
          <a:endParaRPr lang="cs-CZ"/>
        </a:p>
      </dgm:t>
    </dgm:pt>
    <dgm:pt modelId="{789154D1-73C4-4AD4-8729-4AF1D1C96BFE}" type="pres">
      <dgm:prSet presAssocID="{8F3709EF-9EE7-49DB-A7D0-8C387E25096E}" presName="Name0" presStyleCnt="0">
        <dgm:presLayoutVars>
          <dgm:dir/>
          <dgm:animLvl val="lvl"/>
          <dgm:resizeHandles val="exact"/>
        </dgm:presLayoutVars>
      </dgm:prSet>
      <dgm:spPr/>
    </dgm:pt>
    <dgm:pt modelId="{1EEEB8AB-95C7-4B1D-A729-9EBC4EA90610}" type="pres">
      <dgm:prSet presAssocID="{D623195A-1D31-48A0-A69E-5EC715F8B735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089D1357-4880-42A5-BD0F-46E4F77E4FDD}" type="pres">
      <dgm:prSet presAssocID="{D7AB2FF5-E7D4-4A12-A422-9DC1E0F69A18}" presName="parTxOnlySpace" presStyleCnt="0"/>
      <dgm:spPr/>
    </dgm:pt>
    <dgm:pt modelId="{C269F02E-ECCE-4963-86BB-4B0262B6B6A8}" type="pres">
      <dgm:prSet presAssocID="{E59AB740-33BF-4579-A511-E92FB9B4147D}" presName="parTxOnly" presStyleLbl="node1" presStyleIdx="1" presStyleCnt="3" custLinFactNeighborX="577" custLinFactNeighborY="-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F79C7E3-4884-47AC-8431-D1892F273178}" type="pres">
      <dgm:prSet presAssocID="{BA67AA2E-564A-4F38-92EA-D5CABA63A789}" presName="parTxOnlySpace" presStyleCnt="0"/>
      <dgm:spPr/>
    </dgm:pt>
    <dgm:pt modelId="{447AAF15-13E3-49DE-AADF-A40C59D7B8CA}" type="pres">
      <dgm:prSet presAssocID="{114F2FBD-6A8A-4D0A-B6E2-CD195CA82E2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A4D9BEE8-4E2A-43C3-A590-76EE83F4A021}" type="presOf" srcId="{D623195A-1D31-48A0-A69E-5EC715F8B735}" destId="{1EEEB8AB-95C7-4B1D-A729-9EBC4EA90610}" srcOrd="0" destOrd="0" presId="urn:microsoft.com/office/officeart/2005/8/layout/chevron1"/>
    <dgm:cxn modelId="{02585145-B8C5-4C25-A957-A4AE56BAA5B2}" type="presOf" srcId="{114F2FBD-6A8A-4D0A-B6E2-CD195CA82E2D}" destId="{447AAF15-13E3-49DE-AADF-A40C59D7B8CA}" srcOrd="0" destOrd="0" presId="urn:microsoft.com/office/officeart/2005/8/layout/chevron1"/>
    <dgm:cxn modelId="{42EE33C2-3025-4945-AEAC-D945062A47B6}" srcId="{8F3709EF-9EE7-49DB-A7D0-8C387E25096E}" destId="{D623195A-1D31-48A0-A69E-5EC715F8B735}" srcOrd="0" destOrd="0" parTransId="{D0CAA598-6A47-40E1-A250-7C801D7EDB29}" sibTransId="{D7AB2FF5-E7D4-4A12-A422-9DC1E0F69A18}"/>
    <dgm:cxn modelId="{311720E6-1485-40B1-9E80-839FE578EA59}" srcId="{8F3709EF-9EE7-49DB-A7D0-8C387E25096E}" destId="{E59AB740-33BF-4579-A511-E92FB9B4147D}" srcOrd="1" destOrd="0" parTransId="{34E2505C-2C79-4658-9DDA-BE7D28EAAF82}" sibTransId="{BA67AA2E-564A-4F38-92EA-D5CABA63A789}"/>
    <dgm:cxn modelId="{AEF5C48A-EA4B-4D55-8B50-82C4B2DD9711}" srcId="{8F3709EF-9EE7-49DB-A7D0-8C387E25096E}" destId="{114F2FBD-6A8A-4D0A-B6E2-CD195CA82E2D}" srcOrd="2" destOrd="0" parTransId="{42325B4B-E86D-4B0F-A729-E64F3DCFE5E7}" sibTransId="{98FF5B4A-29E4-4672-B4B7-EF236D15D173}"/>
    <dgm:cxn modelId="{AEE6FE35-DD57-49EC-BED1-50DE4507F519}" type="presOf" srcId="{E59AB740-33BF-4579-A511-E92FB9B4147D}" destId="{C269F02E-ECCE-4963-86BB-4B0262B6B6A8}" srcOrd="0" destOrd="0" presId="urn:microsoft.com/office/officeart/2005/8/layout/chevron1"/>
    <dgm:cxn modelId="{B81BD08E-D438-4B97-A382-D176E67E0700}" type="presOf" srcId="{8F3709EF-9EE7-49DB-A7D0-8C387E25096E}" destId="{789154D1-73C4-4AD4-8729-4AF1D1C96BFE}" srcOrd="0" destOrd="0" presId="urn:microsoft.com/office/officeart/2005/8/layout/chevron1"/>
    <dgm:cxn modelId="{6CDB0A11-652F-471A-883B-03A09EF9A34A}" type="presParOf" srcId="{789154D1-73C4-4AD4-8729-4AF1D1C96BFE}" destId="{1EEEB8AB-95C7-4B1D-A729-9EBC4EA90610}" srcOrd="0" destOrd="0" presId="urn:microsoft.com/office/officeart/2005/8/layout/chevron1"/>
    <dgm:cxn modelId="{D29E7DE5-37B1-46DD-8839-E15D8FF61890}" type="presParOf" srcId="{789154D1-73C4-4AD4-8729-4AF1D1C96BFE}" destId="{089D1357-4880-42A5-BD0F-46E4F77E4FDD}" srcOrd="1" destOrd="0" presId="urn:microsoft.com/office/officeart/2005/8/layout/chevron1"/>
    <dgm:cxn modelId="{82756DB2-58B8-45AB-996B-6DFFC49219AF}" type="presParOf" srcId="{789154D1-73C4-4AD4-8729-4AF1D1C96BFE}" destId="{C269F02E-ECCE-4963-86BB-4B0262B6B6A8}" srcOrd="2" destOrd="0" presId="urn:microsoft.com/office/officeart/2005/8/layout/chevron1"/>
    <dgm:cxn modelId="{C8416D16-0C73-47FF-8ADB-34B42532545D}" type="presParOf" srcId="{789154D1-73C4-4AD4-8729-4AF1D1C96BFE}" destId="{9F79C7E3-4884-47AC-8431-D1892F273178}" srcOrd="3" destOrd="0" presId="urn:microsoft.com/office/officeart/2005/8/layout/chevron1"/>
    <dgm:cxn modelId="{5721A472-4543-4A46-8358-4E5CD1BFF48F}" type="presParOf" srcId="{789154D1-73C4-4AD4-8729-4AF1D1C96BFE}" destId="{447AAF15-13E3-49DE-AADF-A40C59D7B8CA}" srcOrd="4" destOrd="0" presId="urn:microsoft.com/office/officeart/2005/8/layout/chevro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06A13-30DC-45BA-A908-EE2839B05EAD}" type="datetimeFigureOut">
              <a:rPr lang="cs-CZ" smtClean="0"/>
              <a:pPr/>
              <a:t>30.4.2013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A0B8F3-2ED5-4FB1-A3E5-33642C75031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2640F-63A5-4C6F-9175-FE0025A3848C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5143D-CAE1-443C-92CE-F1A7A4233738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CF43B-F835-4CB8-9BC1-4945965C636C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0BA555-02FD-41CB-B4DE-9825D784DC4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221A1-25DD-4EC9-AE32-F7BC83A6A67B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0643C-0CE7-444A-9D3F-16E9E665F3EA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331913" y="6237288"/>
            <a:ext cx="7812087" cy="620712"/>
          </a:xfrm>
          <a:prstGeom prst="rect">
            <a:avLst/>
          </a:prstGeom>
          <a:solidFill>
            <a:srgbClr val="A0A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5" name="Obrázek 7" descr="logolink_zcu_ver_II.em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13" y="333375"/>
            <a:ext cx="11969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8" descr="Logo Integrita.e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308725"/>
            <a:ext cx="9493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ovací čára 6"/>
          <p:cNvCxnSpPr/>
          <p:nvPr/>
        </p:nvCxnSpPr>
        <p:spPr>
          <a:xfrm>
            <a:off x="1331913" y="0"/>
            <a:ext cx="0" cy="6858000"/>
          </a:xfrm>
          <a:prstGeom prst="line">
            <a:avLst/>
          </a:prstGeom>
          <a:ln w="19050">
            <a:solidFill>
              <a:srgbClr val="0F68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114300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600200"/>
            <a:ext cx="7283152" cy="4525963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1527175" y="6356350"/>
            <a:ext cx="1593850" cy="365125"/>
          </a:xfrm>
        </p:spPr>
        <p:txBody>
          <a:bodyPr/>
          <a:lstStyle>
            <a:lvl1pPr>
              <a:defRPr smtClean="0">
                <a:solidFill>
                  <a:srgbClr val="0F68CC"/>
                </a:solidFill>
              </a:defRPr>
            </a:lvl1pPr>
          </a:lstStyle>
          <a:p>
            <a:pPr>
              <a:defRPr/>
            </a:pPr>
            <a:fld id="{EA3053D8-981F-48B1-A763-A77D66B9581C}" type="datetime1">
              <a:rPr lang="cs-CZ"/>
              <a:pPr>
                <a:defRPr/>
              </a:pPr>
              <a:t>30.4.2013</a:t>
            </a:fld>
            <a:endParaRPr lang="cs-CZ" dirty="0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625850" y="6356350"/>
            <a:ext cx="3095625" cy="365125"/>
          </a:xfrm>
        </p:spPr>
        <p:txBody>
          <a:bodyPr/>
          <a:lstStyle>
            <a:lvl1pPr>
              <a:defRPr smtClean="0">
                <a:solidFill>
                  <a:srgbClr val="0F68CC"/>
                </a:solidFill>
              </a:defRPr>
            </a:lvl1pPr>
          </a:lstStyle>
          <a:p>
            <a:endParaRPr lang="cs-CZ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226300" y="6356350"/>
            <a:ext cx="1593850" cy="365125"/>
          </a:xfrm>
        </p:spPr>
        <p:txBody>
          <a:bodyPr/>
          <a:lstStyle>
            <a:lvl1pPr>
              <a:defRPr smtClean="0">
                <a:solidFill>
                  <a:srgbClr val="0F68CC"/>
                </a:solidFill>
              </a:defRPr>
            </a:lvl1pPr>
          </a:lstStyle>
          <a:p>
            <a:fld id="{DE64DF3A-0D22-4267-9FEC-8746CA64BBDC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ABD34-4DA9-42D5-AB9C-95DB9E1284D9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A308B2-76CB-4F5C-93FE-3398A9DC324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1DED5-001D-4B74-B33D-54A0513C2457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728F7-A69E-401F-88F2-80E7AF13D97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E1955-7CBB-4B36-A747-B13CF2B6FFB9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11336-90AC-4627-B209-2CFB8BA961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4216D-6929-49D4-A49D-D4B743BCA812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C32418-D3BD-4351-8F22-4AB63CB4833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D6ECA9-5E46-4C41-9213-90A829439712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3E885-9674-4112-A476-D984900CA69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92CB1-9DE3-4D46-82E6-811EACD453DF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D740B-2611-465C-9BFC-73194A86C2F6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Klepnutím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DB74-398F-401E-9416-E9BDD8F16417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ECD235-B0D4-4D04-89B7-E379D42A609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85AC10-E174-47A6-890B-003271E3CE84}" type="datetime1">
              <a:rPr lang="cs-CZ"/>
              <a:pPr>
                <a:defRPr/>
              </a:pPr>
              <a:t>30.4.2013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9E663DF-9613-4EFE-ACF7-1BE777349E1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Open San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8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40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9.png"/><Relationship Id="rId9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31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1654164"/>
          </a:xfrm>
        </p:spPr>
        <p:txBody>
          <a:bodyPr/>
          <a:lstStyle/>
          <a:p>
            <a:r>
              <a:rPr lang="cs-CZ" sz="3600" dirty="0" smtClean="0"/>
              <a:t>Analýza tvarové přesnosti a jakosti povrchu na břitech řezných nástrojů pomocí přístroje IFM G4</a:t>
            </a:r>
            <a:endParaRPr lang="cs-CZ" sz="3600" dirty="0"/>
          </a:p>
        </p:txBody>
      </p:sp>
      <p:pic>
        <p:nvPicPr>
          <p:cNvPr id="5" name="Zástupný symbol pro obsah 4" descr="alicona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86116" y="2214554"/>
            <a:ext cx="5429288" cy="1944239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</a:t>
            </a:fld>
            <a:endParaRPr lang="cs-CZ"/>
          </a:p>
        </p:txBody>
      </p:sp>
      <p:pic>
        <p:nvPicPr>
          <p:cNvPr id="6" name="Obrázek 5" descr="obr. Alicony.jpg"/>
          <p:cNvPicPr>
            <a:picLocks noChangeAspect="1"/>
          </p:cNvPicPr>
          <p:nvPr/>
        </p:nvPicPr>
        <p:blipFill>
          <a:blip r:embed="rId3"/>
          <a:srcRect l="12605" t="4854" r="7037" b="5339"/>
          <a:stretch>
            <a:fillRect/>
          </a:stretch>
        </p:blipFill>
        <p:spPr>
          <a:xfrm>
            <a:off x="1500166" y="3807202"/>
            <a:ext cx="3143272" cy="2280412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5715008" y="5214950"/>
            <a:ext cx="3071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000" dirty="0" smtClean="0"/>
              <a:t>Bc. Adam Čermák</a:t>
            </a: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725470"/>
          </a:xfrm>
        </p:spPr>
        <p:txBody>
          <a:bodyPr/>
          <a:lstStyle/>
          <a:p>
            <a:r>
              <a:rPr lang="cs-CZ" sz="3200" dirty="0" smtClean="0"/>
              <a:t>Diferenční měření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57290" y="785794"/>
            <a:ext cx="7566021" cy="5329237"/>
          </a:xfrm>
        </p:spPr>
        <p:txBody>
          <a:bodyPr/>
          <a:lstStyle/>
          <a:p>
            <a:pPr>
              <a:buNone/>
            </a:pPr>
            <a:r>
              <a:rPr lang="cs-CZ" sz="2400" dirty="0" smtClean="0"/>
              <a:t>Módy vizualizace</a:t>
            </a:r>
          </a:p>
          <a:p>
            <a:r>
              <a:rPr lang="cs-CZ" sz="2000" dirty="0" smtClean="0"/>
              <a:t>Plynulé</a:t>
            </a:r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endParaRPr lang="cs-CZ" sz="2000" dirty="0" smtClean="0"/>
          </a:p>
          <a:p>
            <a:r>
              <a:rPr lang="cs-CZ" sz="2000" dirty="0" smtClean="0"/>
              <a:t>Toleranční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10</a:t>
            </a:fld>
            <a:endParaRPr lang="cs-CZ"/>
          </a:p>
        </p:txBody>
      </p:sp>
      <p:pic>
        <p:nvPicPr>
          <p:cNvPr id="5" name="Picture 3" descr="D:\ŠKOLA\Diplomová práce\Prezentace MOJE\d_20.2.13 - fi. Hofmeister\Obrazky na prezentaci\obr. na preyentaci\8H1  se slicovanim 6 diff.png"/>
          <p:cNvPicPr>
            <a:picLocks noChangeAspect="1" noChangeArrowheads="1"/>
          </p:cNvPicPr>
          <p:nvPr/>
        </p:nvPicPr>
        <p:blipFill>
          <a:blip r:embed="rId2"/>
          <a:srcRect l="32815" t="28271" r="33529" b="24611"/>
          <a:stretch>
            <a:fillRect/>
          </a:stretch>
        </p:blipFill>
        <p:spPr bwMode="auto">
          <a:xfrm>
            <a:off x="1928794" y="1571612"/>
            <a:ext cx="2367659" cy="2071702"/>
          </a:xfrm>
          <a:prstGeom prst="rect">
            <a:avLst/>
          </a:prstGeom>
          <a:noFill/>
        </p:spPr>
      </p:pic>
      <p:pic>
        <p:nvPicPr>
          <p:cNvPr id="6" name="Picture 3" descr="D:\ŠKOLA\Diplomová práce\Prezentace MOJE\d_20.2.13 - fi. Hofmeister\Obrazky na prezentaci\obr. na preyentaci\L a new 8H1 diff anal result.png"/>
          <p:cNvPicPr>
            <a:picLocks noChangeAspect="1" noChangeArrowheads="1"/>
          </p:cNvPicPr>
          <p:nvPr/>
        </p:nvPicPr>
        <p:blipFill>
          <a:blip r:embed="rId3"/>
          <a:srcRect l="31664" r="5007"/>
          <a:stretch>
            <a:fillRect/>
          </a:stretch>
        </p:blipFill>
        <p:spPr bwMode="auto">
          <a:xfrm>
            <a:off x="4929190" y="1428736"/>
            <a:ext cx="2928958" cy="2226008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4143380"/>
            <a:ext cx="2714644" cy="2236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4143380"/>
            <a:ext cx="2712959" cy="2228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725470"/>
          </a:xfrm>
        </p:spPr>
        <p:txBody>
          <a:bodyPr/>
          <a:lstStyle/>
          <a:p>
            <a:r>
              <a:rPr lang="cs-CZ" sz="3200" dirty="0" smtClean="0"/>
              <a:t>Diferenční měření s replikou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57290" y="928670"/>
            <a:ext cx="7494583" cy="5186361"/>
          </a:xfrm>
        </p:spPr>
        <p:txBody>
          <a:bodyPr/>
          <a:lstStyle/>
          <a:p>
            <a:r>
              <a:rPr lang="cs-CZ" sz="2400" dirty="0" err="1" smtClean="0"/>
              <a:t>Scan</a:t>
            </a:r>
            <a:r>
              <a:rPr lang="cs-CZ" sz="2400" dirty="0" smtClean="0"/>
              <a:t> repliky</a:t>
            </a:r>
          </a:p>
          <a:p>
            <a:pPr>
              <a:buNone/>
            </a:pPr>
            <a:r>
              <a:rPr lang="cs-CZ" sz="2000" dirty="0" smtClean="0"/>
              <a:t>             Bez vzduchové bubliny       Se vzduchovou bublinou</a:t>
            </a:r>
          </a:p>
          <a:p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11</a:t>
            </a:fld>
            <a:endParaRPr lang="cs-CZ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 t="4225" b="32394"/>
          <a:stretch>
            <a:fillRect/>
          </a:stretch>
        </p:blipFill>
        <p:spPr bwMode="auto">
          <a:xfrm>
            <a:off x="2714612" y="1785926"/>
            <a:ext cx="5143536" cy="2365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 descr="D:\ŠKOLA\Diplomová práce\Prezentace MOJE\d_20.2.13 - fi. Hofmeister\Obrazky na prezentaci\obr. na preyentaci\2_4 replica 2 bey bublinz.png"/>
          <p:cNvPicPr>
            <a:picLocks noChangeAspect="1" noChangeArrowheads="1"/>
          </p:cNvPicPr>
          <p:nvPr/>
        </p:nvPicPr>
        <p:blipFill>
          <a:blip r:embed="rId3" cstate="print"/>
          <a:srcRect l="3846"/>
          <a:stretch>
            <a:fillRect/>
          </a:stretch>
        </p:blipFill>
        <p:spPr bwMode="auto">
          <a:xfrm>
            <a:off x="1357290" y="4143380"/>
            <a:ext cx="3571900" cy="2064650"/>
          </a:xfrm>
          <a:prstGeom prst="rect">
            <a:avLst/>
          </a:prstGeom>
          <a:noFill/>
        </p:spPr>
      </p:pic>
      <p:pic>
        <p:nvPicPr>
          <p:cNvPr id="7173" name="Picture 5" descr="D:\ŠKOLA\Diplomová práce\Prezentace MOJE\d_20.2.13 - fi. Hofmeister\Obrazky na prezentaci\obr. na preyentaci\2_4 replica 1 s bublinou.jpg"/>
          <p:cNvPicPr>
            <a:picLocks noChangeAspect="1" noChangeArrowheads="1"/>
          </p:cNvPicPr>
          <p:nvPr/>
        </p:nvPicPr>
        <p:blipFill>
          <a:blip r:embed="rId4"/>
          <a:srcRect r="1083"/>
          <a:stretch>
            <a:fillRect/>
          </a:stretch>
        </p:blipFill>
        <p:spPr bwMode="auto">
          <a:xfrm>
            <a:off x="5076682" y="4143380"/>
            <a:ext cx="4023251" cy="2067292"/>
          </a:xfrm>
          <a:prstGeom prst="rect">
            <a:avLst/>
          </a:prstGeom>
          <a:noFill/>
        </p:spPr>
      </p:pic>
      <p:pic>
        <p:nvPicPr>
          <p:cNvPr id="11" name="Picture 4" descr="C:\Users\Cermi\Desktop\o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143248"/>
            <a:ext cx="882626" cy="882626"/>
          </a:xfrm>
          <a:prstGeom prst="rect">
            <a:avLst/>
          </a:prstGeom>
          <a:noFill/>
        </p:spPr>
      </p:pic>
      <p:pic>
        <p:nvPicPr>
          <p:cNvPr id="12" name="Picture 4" descr="C:\Users\Cermi\Desktop\not 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72396" y="3214686"/>
            <a:ext cx="857255" cy="8572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725470"/>
          </a:xfrm>
        </p:spPr>
        <p:txBody>
          <a:bodyPr/>
          <a:lstStyle/>
          <a:p>
            <a:r>
              <a:rPr lang="cs-CZ" sz="3200" dirty="0" smtClean="0"/>
              <a:t>Porovnání hodnot diferenčního měření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57290" y="928670"/>
            <a:ext cx="7494583" cy="5257799"/>
          </a:xfrm>
        </p:spPr>
        <p:txBody>
          <a:bodyPr/>
          <a:lstStyle/>
          <a:p>
            <a:pPr algn="just"/>
            <a:r>
              <a:rPr lang="cs-CZ" sz="1600" dirty="0" smtClean="0"/>
              <a:t>Porovnání výsledných hodnot diferenční analýzy u klasického </a:t>
            </a:r>
            <a:r>
              <a:rPr lang="cs-CZ" sz="1600" dirty="0" err="1" smtClean="0"/>
              <a:t>scanu</a:t>
            </a:r>
            <a:r>
              <a:rPr lang="cs-CZ" sz="1600" dirty="0" smtClean="0"/>
              <a:t> a </a:t>
            </a:r>
            <a:r>
              <a:rPr lang="cs-CZ" sz="1600" dirty="0" err="1" smtClean="0"/>
              <a:t>scanu</a:t>
            </a:r>
            <a:r>
              <a:rPr lang="cs-CZ" sz="1600" dirty="0" smtClean="0"/>
              <a:t> repliky (měřeno od výchozího CAD modelu, který byl pro oba </a:t>
            </a:r>
            <a:r>
              <a:rPr lang="cs-CZ" sz="1600" dirty="0" err="1" smtClean="0"/>
              <a:t>scany</a:t>
            </a:r>
            <a:r>
              <a:rPr lang="cs-CZ" sz="1600" dirty="0" smtClean="0"/>
              <a:t> totožný)</a:t>
            </a:r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12</a:t>
            </a:fld>
            <a:endParaRPr lang="cs-CZ"/>
          </a:p>
        </p:txBody>
      </p:sp>
      <p:pic>
        <p:nvPicPr>
          <p:cNvPr id="8194" name="Picture 2" descr="D:\ŠKOLA\Diplomová práce\Prezentace MOJE\d_20.2.13 - fi. Hofmeister\Obrazky na prezentaci\obr. na preyentaci\2_4 replica 3 normal sca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496"/>
            <a:ext cx="2133066" cy="1214446"/>
          </a:xfrm>
          <a:prstGeom prst="rect">
            <a:avLst/>
          </a:prstGeom>
          <a:noFill/>
        </p:spPr>
      </p:pic>
      <p:pic>
        <p:nvPicPr>
          <p:cNvPr id="7" name="Picture 4" descr="D:\ŠKOLA\Diplomová práce\Prezentace MOJE\d_20.2.13 - fi. Hofmeister\Obrazky na prezentaci\obr. na preyentaci\2_4 replica 2 bey bublin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4786322"/>
            <a:ext cx="2300910" cy="1278832"/>
          </a:xfrm>
          <a:prstGeom prst="rect">
            <a:avLst/>
          </a:prstGeom>
          <a:noFill/>
        </p:spPr>
      </p:pic>
      <p:pic>
        <p:nvPicPr>
          <p:cNvPr id="8197" name="Picture 5" descr="D:\ŠKOLA\Diplomová práce\Prezentace MOJE\d_20.2.13 - fi. Hofmeister\Obrazky na prezentaci\obr. na preyentaci\2_4 replica 4 cad vs sca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2857496"/>
            <a:ext cx="2147002" cy="1214446"/>
          </a:xfrm>
          <a:prstGeom prst="rect">
            <a:avLst/>
          </a:prstGeom>
          <a:noFill/>
        </p:spPr>
      </p:pic>
      <p:pic>
        <p:nvPicPr>
          <p:cNvPr id="8198" name="Picture 6" descr="D:\ŠKOLA\Diplomová práce\Prezentace MOJE\d_20.2.13 - fi. Hofmeister\Obrazky na prezentaci\obr. na preyentaci\2_4 replica 7 cad vs replic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4643446"/>
            <a:ext cx="2000264" cy="1582601"/>
          </a:xfrm>
          <a:prstGeom prst="rect">
            <a:avLst/>
          </a:prstGeom>
          <a:noFill/>
        </p:spPr>
      </p:pic>
      <p:pic>
        <p:nvPicPr>
          <p:cNvPr id="8199" name="Picture 7" descr="D:\ŠKOLA\Diplomová práce\Prezentace MOJE\d_20.2.13 - fi. Hofmeister\Obrazky na prezentaci\obr. na preyentaci\2_4 replica 5 cad vs scan s prunikem.png"/>
          <p:cNvPicPr>
            <a:picLocks noChangeAspect="1" noChangeArrowheads="1"/>
          </p:cNvPicPr>
          <p:nvPr/>
        </p:nvPicPr>
        <p:blipFill>
          <a:blip r:embed="rId6" cstate="print"/>
          <a:srcRect l="11905" t="13126" r="14952" b="13686"/>
          <a:stretch>
            <a:fillRect/>
          </a:stretch>
        </p:blipFill>
        <p:spPr bwMode="auto">
          <a:xfrm>
            <a:off x="6711403" y="2563996"/>
            <a:ext cx="2385408" cy="1714512"/>
          </a:xfrm>
          <a:prstGeom prst="rect">
            <a:avLst/>
          </a:prstGeom>
          <a:noFill/>
        </p:spPr>
      </p:pic>
      <p:pic>
        <p:nvPicPr>
          <p:cNvPr id="8200" name="Picture 8" descr="D:\ŠKOLA\Diplomová práce\Prezentace MOJE\d_20.2.13 - fi. Hofmeister\Obrazky na prezentaci\obr. na preyentaci\2_4 replica 8 cad vs replica s prunikem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29402" y="4584390"/>
            <a:ext cx="2357422" cy="1727830"/>
          </a:xfrm>
          <a:prstGeom prst="rect">
            <a:avLst/>
          </a:prstGeom>
          <a:noFill/>
        </p:spPr>
      </p:pic>
      <p:graphicFrame>
        <p:nvGraphicFramePr>
          <p:cNvPr id="12" name="Diagram 11"/>
          <p:cNvGraphicFramePr/>
          <p:nvPr/>
        </p:nvGraphicFramePr>
        <p:xfrm>
          <a:off x="2071670" y="1714488"/>
          <a:ext cx="7072330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ovéPole 12"/>
          <p:cNvSpPr txBox="1"/>
          <p:nvPr/>
        </p:nvSpPr>
        <p:spPr>
          <a:xfrm>
            <a:off x="1428728" y="2357430"/>
            <a:ext cx="461665" cy="378621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l"/>
            <a:r>
              <a:rPr lang="cs-CZ" dirty="0" smtClean="0"/>
              <a:t> scan repliky          klasický scan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7283152" cy="939784"/>
          </a:xfrm>
        </p:spPr>
        <p:txBody>
          <a:bodyPr/>
          <a:lstStyle/>
          <a:p>
            <a:r>
              <a:rPr lang="cs-CZ" sz="3200" dirty="0" smtClean="0"/>
              <a:t>Porovnání hodnot diferenčního měření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142984"/>
            <a:ext cx="7283152" cy="4983179"/>
          </a:xfrm>
        </p:spPr>
        <p:txBody>
          <a:bodyPr/>
          <a:lstStyle/>
          <a:p>
            <a:pPr algn="ctr">
              <a:buNone/>
            </a:pPr>
            <a:r>
              <a:rPr lang="cs-CZ" sz="2400" b="1" dirty="0" smtClean="0"/>
              <a:t>Výsledky</a:t>
            </a:r>
          </a:p>
          <a:p>
            <a:pPr>
              <a:buNone/>
            </a:pPr>
            <a:r>
              <a:rPr lang="cs-CZ" sz="2000" dirty="0" smtClean="0"/>
              <a:t>           Klasický scan                                    </a:t>
            </a:r>
            <a:r>
              <a:rPr lang="cs-CZ" sz="2000" dirty="0" err="1" smtClean="0"/>
              <a:t>Scan</a:t>
            </a:r>
            <a:r>
              <a:rPr lang="cs-CZ" sz="2000" dirty="0" smtClean="0"/>
              <a:t> repliky 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13</a:t>
            </a:fld>
            <a:endParaRPr lang="cs-CZ"/>
          </a:p>
        </p:txBody>
      </p:sp>
      <p:pic>
        <p:nvPicPr>
          <p:cNvPr id="9218" name="Picture 2" descr="D:\ŠKOLA\Diplomová práce\Prezentace MOJE\d_20.2.13 - fi. Hofmeister\Obrazky na prezentaci\obr. na preyentaci\2_4 replica 6 cad vs scan hotovo.png"/>
          <p:cNvPicPr>
            <a:picLocks noChangeAspect="1" noChangeArrowheads="1"/>
          </p:cNvPicPr>
          <p:nvPr/>
        </p:nvPicPr>
        <p:blipFill>
          <a:blip r:embed="rId2" cstate="print"/>
          <a:srcRect r="5260"/>
          <a:stretch>
            <a:fillRect/>
          </a:stretch>
        </p:blipFill>
        <p:spPr bwMode="auto">
          <a:xfrm>
            <a:off x="1428728" y="2143116"/>
            <a:ext cx="3765448" cy="2288551"/>
          </a:xfrm>
          <a:prstGeom prst="rect">
            <a:avLst/>
          </a:prstGeom>
          <a:noFill/>
        </p:spPr>
      </p:pic>
      <p:pic>
        <p:nvPicPr>
          <p:cNvPr id="9219" name="Picture 3" descr="D:\ŠKOLA\Diplomová práce\Prezentace MOJE\d_20.2.13 - fi. Hofmeister\Obrazky na prezentaci\obr. na preyentaci\2_4 replica 9 cad vs replica hotov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071678"/>
            <a:ext cx="3714776" cy="2511717"/>
          </a:xfrm>
          <a:prstGeom prst="rect">
            <a:avLst/>
          </a:prstGeom>
          <a:noFill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4071942"/>
            <a:ext cx="3571900" cy="1008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071942"/>
            <a:ext cx="3429024" cy="963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868346"/>
          </a:xfrm>
        </p:spPr>
        <p:txBody>
          <a:bodyPr/>
          <a:lstStyle/>
          <a:p>
            <a:r>
              <a:rPr lang="cs-CZ" sz="3200" dirty="0" smtClean="0"/>
              <a:t>Ukázka dalších možností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57290" y="1285860"/>
            <a:ext cx="7566021" cy="4829171"/>
          </a:xfrm>
        </p:spPr>
        <p:txBody>
          <a:bodyPr/>
          <a:lstStyle/>
          <a:p>
            <a:pPr>
              <a:buNone/>
            </a:pPr>
            <a:r>
              <a:rPr lang="cs-CZ" sz="2400" dirty="0" smtClean="0"/>
              <a:t>Použití utility 3D </a:t>
            </a:r>
            <a:r>
              <a:rPr lang="cs-CZ" sz="2400" dirty="0" err="1" smtClean="0"/>
              <a:t>Fusion</a:t>
            </a:r>
            <a:r>
              <a:rPr lang="cs-CZ" sz="2400" dirty="0" smtClean="0"/>
              <a:t> a měření kontury</a:t>
            </a:r>
          </a:p>
          <a:p>
            <a:r>
              <a:rPr lang="cs-CZ" sz="2000" dirty="0" smtClean="0"/>
              <a:t>Spojení upraveného a opotřebeného břitu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14</a:t>
            </a:fld>
            <a:endParaRPr lang="cs-CZ"/>
          </a:p>
        </p:txBody>
      </p:sp>
      <p:pic>
        <p:nvPicPr>
          <p:cNvPr id="6" name="Picture 2" descr="D:\ŠKOLA\Diplomová práce\Prezentace MOJE\d_20.2.13 - fi. Hofmeister\Obrazky na prezentaci\8H1_machined_merged model.png"/>
          <p:cNvPicPr>
            <a:picLocks noChangeAspect="1" noChangeArrowheads="1"/>
          </p:cNvPicPr>
          <p:nvPr/>
        </p:nvPicPr>
        <p:blipFill>
          <a:blip r:embed="rId2" cstate="print"/>
          <a:srcRect l="22956" t="22807" r="6827"/>
          <a:stretch>
            <a:fillRect/>
          </a:stretch>
        </p:blipFill>
        <p:spPr bwMode="auto">
          <a:xfrm>
            <a:off x="1428728" y="2714620"/>
            <a:ext cx="3071834" cy="2599244"/>
          </a:xfrm>
          <a:prstGeom prst="rect">
            <a:avLst/>
          </a:prstGeom>
          <a:noFill/>
        </p:spPr>
      </p:pic>
      <p:sp>
        <p:nvSpPr>
          <p:cNvPr id="7" name="Plus 6"/>
          <p:cNvSpPr/>
          <p:nvPr/>
        </p:nvSpPr>
        <p:spPr bwMode="auto">
          <a:xfrm>
            <a:off x="4714876" y="3286124"/>
            <a:ext cx="1000132" cy="1000132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43" name="Picture 3" descr="D:\ŠKOLA\Diplomová práce\Prezentace MOJE\d_20.2.13 - fi. Hofmeister\Obrazky na prezentaci\8H1_worn_L_ after merging.png"/>
          <p:cNvPicPr>
            <a:picLocks noChangeAspect="1" noChangeArrowheads="1"/>
          </p:cNvPicPr>
          <p:nvPr/>
        </p:nvPicPr>
        <p:blipFill>
          <a:blip r:embed="rId3"/>
          <a:srcRect l="2033" t="2046" r="4437" b="3819"/>
          <a:stretch>
            <a:fillRect/>
          </a:stretch>
        </p:blipFill>
        <p:spPr bwMode="auto">
          <a:xfrm>
            <a:off x="5715008" y="2428868"/>
            <a:ext cx="314327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868346"/>
          </a:xfrm>
        </p:spPr>
        <p:txBody>
          <a:bodyPr/>
          <a:lstStyle/>
          <a:p>
            <a:r>
              <a:rPr lang="cs-CZ" sz="3200" dirty="0" smtClean="0"/>
              <a:t>Ukázka dalších možností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142984"/>
            <a:ext cx="7283152" cy="4983179"/>
          </a:xfrm>
        </p:spPr>
        <p:txBody>
          <a:bodyPr/>
          <a:lstStyle/>
          <a:p>
            <a:r>
              <a:rPr lang="cs-CZ" sz="2400" dirty="0" smtClean="0"/>
              <a:t>Měření kontury - názorná ukázka</a:t>
            </a: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15</a:t>
            </a:fld>
            <a:endParaRPr lang="cs-CZ"/>
          </a:p>
        </p:txBody>
      </p:sp>
      <p:pic>
        <p:nvPicPr>
          <p:cNvPr id="11266" name="Picture 2" descr="D:\ŠKOLA\Diplomová práce\Prezentace MOJE\d_20.2.13 - fi. Hofmeister\Obrazky na prezentaci\obr. na preyentaci\contour 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785926"/>
            <a:ext cx="2740660" cy="4376640"/>
          </a:xfrm>
          <a:prstGeom prst="rect">
            <a:avLst/>
          </a:prstGeom>
          <a:noFill/>
        </p:spPr>
      </p:pic>
      <p:sp>
        <p:nvSpPr>
          <p:cNvPr id="6" name="Šipka doprava 5"/>
          <p:cNvSpPr/>
          <p:nvPr/>
        </p:nvSpPr>
        <p:spPr bwMode="auto">
          <a:xfrm>
            <a:off x="4643438" y="3500438"/>
            <a:ext cx="865343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267" name="Picture 3" descr="D:\ŠKOLA\Diplomová práce\Prezentace MOJE\d_20.2.13 - fi. Hofmeister\Obrazky na prezentaci\obr. na preyentaci\contour 2.png"/>
          <p:cNvPicPr>
            <a:picLocks noChangeAspect="1" noChangeArrowheads="1"/>
          </p:cNvPicPr>
          <p:nvPr/>
        </p:nvPicPr>
        <p:blipFill>
          <a:blip r:embed="rId3"/>
          <a:srcRect l="42784" t="31944" b="17479"/>
          <a:stretch>
            <a:fillRect/>
          </a:stretch>
        </p:blipFill>
        <p:spPr bwMode="auto">
          <a:xfrm>
            <a:off x="5572132" y="3000372"/>
            <a:ext cx="3429280" cy="2214578"/>
          </a:xfrm>
          <a:prstGeom prst="rect">
            <a:avLst/>
          </a:prstGeom>
          <a:noFill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2285992"/>
            <a:ext cx="1000132" cy="54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00166" y="0"/>
            <a:ext cx="7283152" cy="868346"/>
          </a:xfrm>
        </p:spPr>
        <p:txBody>
          <a:bodyPr/>
          <a:lstStyle/>
          <a:p>
            <a:r>
              <a:rPr lang="cs-CZ" sz="3200" dirty="0" smtClean="0"/>
              <a:t>Děkuji za pozornost</a:t>
            </a:r>
            <a:endParaRPr lang="cs-CZ" sz="3200" dirty="0"/>
          </a:p>
        </p:txBody>
      </p:sp>
      <p:pic>
        <p:nvPicPr>
          <p:cNvPr id="10" name="Zástupný symbol pro obsah 9" descr="DSC_00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6369" y="785794"/>
            <a:ext cx="7747631" cy="1928826"/>
          </a:xfr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16</a:t>
            </a:fld>
            <a:endParaRPr lang="cs-CZ"/>
          </a:p>
        </p:txBody>
      </p:sp>
      <p:pic>
        <p:nvPicPr>
          <p:cNvPr id="9" name="Obrázek 8" descr="Otočené DSC_00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3357562"/>
            <a:ext cx="2187660" cy="2928934"/>
          </a:xfrm>
          <a:prstGeom prst="rect">
            <a:avLst/>
          </a:prstGeom>
        </p:spPr>
      </p:pic>
      <p:pic>
        <p:nvPicPr>
          <p:cNvPr id="12" name="Obrázek 11" descr="DSC00362.JPG"/>
          <p:cNvPicPr>
            <a:picLocks noChangeAspect="1"/>
          </p:cNvPicPr>
          <p:nvPr/>
        </p:nvPicPr>
        <p:blipFill>
          <a:blip r:embed="rId4" cstate="print"/>
          <a:srcRect l="20312" t="26041" r="24219" b="12500"/>
          <a:stretch>
            <a:fillRect/>
          </a:stretch>
        </p:blipFill>
        <p:spPr>
          <a:xfrm>
            <a:off x="3571868" y="2714620"/>
            <a:ext cx="3696614" cy="3071834"/>
          </a:xfrm>
          <a:prstGeom prst="rect">
            <a:avLst/>
          </a:prstGeom>
        </p:spPr>
      </p:pic>
      <p:pic>
        <p:nvPicPr>
          <p:cNvPr id="2050" name="Picture 2" descr="D:\Obrázky\fotky výlety\Austria-Graz\DSC003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3929066"/>
            <a:ext cx="3286148" cy="2464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Co je diferenční analýza</a:t>
            </a:r>
          </a:p>
          <a:p>
            <a:r>
              <a:rPr lang="cs-CZ" sz="2400" dirty="0" smtClean="0"/>
              <a:t>Diferenční analýza s kombinací 3D – </a:t>
            </a:r>
            <a:r>
              <a:rPr lang="cs-CZ" sz="2400" dirty="0" err="1" smtClean="0"/>
              <a:t>Fusion</a:t>
            </a:r>
            <a:endParaRPr lang="cs-CZ" sz="2400" dirty="0" smtClean="0"/>
          </a:p>
          <a:p>
            <a:r>
              <a:rPr lang="cs-CZ" sz="2400" dirty="0" smtClean="0"/>
              <a:t>Diferenční měření s replikou</a:t>
            </a:r>
          </a:p>
          <a:p>
            <a:r>
              <a:rPr lang="cs-CZ" sz="2400" dirty="0" smtClean="0"/>
              <a:t>Další možnosti (kombinace 3D -  </a:t>
            </a:r>
            <a:r>
              <a:rPr lang="cs-CZ" sz="2400" dirty="0" err="1" smtClean="0"/>
              <a:t>Fusion</a:t>
            </a:r>
            <a:r>
              <a:rPr lang="cs-CZ" sz="2400" dirty="0" smtClean="0"/>
              <a:t> a měření kontury)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796908"/>
          </a:xfrm>
        </p:spPr>
        <p:txBody>
          <a:bodyPr/>
          <a:lstStyle/>
          <a:p>
            <a:r>
              <a:rPr lang="cs-CZ" sz="3200" dirty="0" smtClean="0"/>
              <a:t>Diferenční analýza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071546"/>
            <a:ext cx="7283152" cy="5054617"/>
          </a:xfrm>
        </p:spPr>
        <p:txBody>
          <a:bodyPr/>
          <a:lstStyle/>
          <a:p>
            <a:r>
              <a:rPr lang="cs-CZ" sz="2400" dirty="0" smtClean="0"/>
              <a:t>Slouží k porovnání 2 tvarů</a:t>
            </a:r>
          </a:p>
          <a:p>
            <a:pPr lvl="1"/>
            <a:r>
              <a:rPr lang="cs-CZ" sz="2000" dirty="0" smtClean="0"/>
              <a:t>model vs. fyzický tvar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3</a:t>
            </a:fld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14554"/>
            <a:ext cx="2437822" cy="169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071678"/>
            <a:ext cx="22383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Plus 7"/>
          <p:cNvSpPr/>
          <p:nvPr/>
        </p:nvSpPr>
        <p:spPr bwMode="auto">
          <a:xfrm>
            <a:off x="4786314" y="2571744"/>
            <a:ext cx="714380" cy="785818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4071942"/>
            <a:ext cx="5170963" cy="197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/>
          <a:srcRect l="14000"/>
          <a:stretch>
            <a:fillRect/>
          </a:stretch>
        </p:blipFill>
        <p:spPr bwMode="auto">
          <a:xfrm>
            <a:off x="6786577" y="5429264"/>
            <a:ext cx="2217907" cy="727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Je rovno 10"/>
          <p:cNvSpPr/>
          <p:nvPr/>
        </p:nvSpPr>
        <p:spPr bwMode="auto">
          <a:xfrm>
            <a:off x="1285852" y="4643446"/>
            <a:ext cx="714380" cy="785818"/>
          </a:xfrm>
          <a:prstGeom prst="mathEqua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796908"/>
          </a:xfrm>
        </p:spPr>
        <p:txBody>
          <a:bodyPr/>
          <a:lstStyle/>
          <a:p>
            <a:r>
              <a:rPr lang="cs-CZ" sz="3200" dirty="0" smtClean="0"/>
              <a:t>Diferenční analýza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1357298"/>
            <a:ext cx="7283152" cy="4768865"/>
          </a:xfrm>
        </p:spPr>
        <p:txBody>
          <a:bodyPr/>
          <a:lstStyle/>
          <a:p>
            <a:pPr lvl="1"/>
            <a:r>
              <a:rPr lang="cs-CZ" sz="2000" dirty="0" smtClean="0"/>
              <a:t>neopotřebovaný břit vs. opotřebovaný</a:t>
            </a:r>
          </a:p>
          <a:p>
            <a:pPr lvl="1"/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4</a:t>
            </a:fld>
            <a:endParaRPr lang="cs-CZ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71678"/>
            <a:ext cx="2928958" cy="349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285992"/>
            <a:ext cx="2857520" cy="2701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lus 6"/>
          <p:cNvSpPr/>
          <p:nvPr/>
        </p:nvSpPr>
        <p:spPr bwMode="auto">
          <a:xfrm>
            <a:off x="2071670" y="4071942"/>
            <a:ext cx="714380" cy="785818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Šipka doprava 7"/>
          <p:cNvSpPr/>
          <p:nvPr/>
        </p:nvSpPr>
        <p:spPr bwMode="auto">
          <a:xfrm>
            <a:off x="4572000" y="3500438"/>
            <a:ext cx="714380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283152" cy="796908"/>
          </a:xfrm>
        </p:spPr>
        <p:txBody>
          <a:bodyPr/>
          <a:lstStyle/>
          <a:p>
            <a:r>
              <a:rPr lang="cs-CZ" sz="2800" dirty="0" smtClean="0"/>
              <a:t>Diferenční měření s kombinací 3D -</a:t>
            </a:r>
            <a:r>
              <a:rPr lang="cs-CZ" sz="2800" dirty="0" err="1" smtClean="0"/>
              <a:t>Fusion</a:t>
            </a:r>
            <a:endParaRPr lang="en-US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37320" y="928670"/>
            <a:ext cx="7283152" cy="5197493"/>
          </a:xfrm>
        </p:spPr>
        <p:txBody>
          <a:bodyPr/>
          <a:lstStyle/>
          <a:p>
            <a:r>
              <a:rPr lang="cs-CZ" sz="2000" dirty="0" smtClean="0"/>
              <a:t>Spojení modelů (utilita 3D – </a:t>
            </a:r>
            <a:r>
              <a:rPr lang="cs-CZ" sz="2000" dirty="0" err="1" smtClean="0"/>
              <a:t>Fusion</a:t>
            </a:r>
            <a:r>
              <a:rPr lang="cs-CZ" sz="2000" dirty="0" smtClean="0"/>
              <a:t>)</a:t>
            </a: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 smtClean="0"/>
          </a:p>
          <a:p>
            <a:r>
              <a:rPr lang="cs-CZ" sz="2000" dirty="0" smtClean="0"/>
              <a:t>Výsledné spojení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5</a:t>
            </a:fld>
            <a:endParaRPr lang="cs-CZ"/>
          </a:p>
        </p:txBody>
      </p:sp>
      <p:pic>
        <p:nvPicPr>
          <p:cNvPr id="1026" name="Picture 2" descr="D:\ŠKOLA\Diplomová práce\Prezentace MOJE\d_20.2.13 - fi. Hofmeister\Obrazky na prezentaci\8H1_machined_merged model.png"/>
          <p:cNvPicPr>
            <a:picLocks noChangeAspect="1" noChangeArrowheads="1"/>
          </p:cNvPicPr>
          <p:nvPr/>
        </p:nvPicPr>
        <p:blipFill>
          <a:blip r:embed="rId2" cstate="print"/>
          <a:srcRect l="22956" t="22807" r="6827"/>
          <a:stretch>
            <a:fillRect/>
          </a:stretch>
        </p:blipFill>
        <p:spPr bwMode="auto">
          <a:xfrm>
            <a:off x="1571604" y="3929066"/>
            <a:ext cx="2714644" cy="2297006"/>
          </a:xfrm>
          <a:prstGeom prst="rect">
            <a:avLst/>
          </a:prstGeom>
          <a:noFill/>
        </p:spPr>
      </p:pic>
      <p:pic>
        <p:nvPicPr>
          <p:cNvPr id="1027" name="Picture 3" descr="D:\ŠKOLA\Diplomová práce\Prezentace MOJE\d_20.2.13 - fi. Hofmeister\Obrazky na prezentaci\8H1_new_ after merging.png"/>
          <p:cNvPicPr>
            <a:picLocks noChangeAspect="1" noChangeArrowheads="1"/>
          </p:cNvPicPr>
          <p:nvPr/>
        </p:nvPicPr>
        <p:blipFill>
          <a:blip r:embed="rId3" cstate="print"/>
          <a:srcRect l="6956" t="3215" r="3168"/>
          <a:stretch>
            <a:fillRect/>
          </a:stretch>
        </p:blipFill>
        <p:spPr bwMode="auto">
          <a:xfrm>
            <a:off x="5786446" y="3786190"/>
            <a:ext cx="1714512" cy="2372709"/>
          </a:xfrm>
          <a:prstGeom prst="rect">
            <a:avLst/>
          </a:prstGeom>
          <a:noFill/>
        </p:spPr>
      </p:pic>
      <p:pic>
        <p:nvPicPr>
          <p:cNvPr id="1028" name="Picture 4" descr="D:\ŠKOLA\Diplomová práce\Prezentace MOJE\d_20.2.13 - fi. Hofmeister\Obrazky na prezentaci\8H1_L a P_machined.png"/>
          <p:cNvPicPr>
            <a:picLocks noChangeAspect="1" noChangeArrowheads="1"/>
          </p:cNvPicPr>
          <p:nvPr/>
        </p:nvPicPr>
        <p:blipFill>
          <a:blip r:embed="rId4" cstate="print"/>
          <a:srcRect l="18182" t="15500" r="12500" b="6999"/>
          <a:stretch>
            <a:fillRect/>
          </a:stretch>
        </p:blipFill>
        <p:spPr bwMode="auto">
          <a:xfrm>
            <a:off x="1571605" y="1357298"/>
            <a:ext cx="2857520" cy="1873783"/>
          </a:xfrm>
          <a:prstGeom prst="rect">
            <a:avLst/>
          </a:prstGeom>
          <a:noFill/>
        </p:spPr>
      </p:pic>
      <p:pic>
        <p:nvPicPr>
          <p:cNvPr id="1029" name="Picture 5" descr="D:\ŠKOLA\Diplomová práce\Prezentace MOJE\d_20.2.13 - fi. Hofmeister\Obrazky na prezentaci\8H1_new_ before merging_2.png"/>
          <p:cNvPicPr>
            <a:picLocks noChangeAspect="1" noChangeArrowheads="1"/>
          </p:cNvPicPr>
          <p:nvPr/>
        </p:nvPicPr>
        <p:blipFill>
          <a:blip r:embed="rId5" cstate="print"/>
          <a:srcRect l="9227" t="6253" r="3317" b="4264"/>
          <a:stretch>
            <a:fillRect/>
          </a:stretch>
        </p:blipFill>
        <p:spPr bwMode="auto">
          <a:xfrm>
            <a:off x="5357818" y="1428736"/>
            <a:ext cx="2485290" cy="1907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ŠKOLA\Diplomová práce\Prezentace MOJE\d_20.2.13 - fi. Hofmeister\Obrazky na prezentaci\8H1_new_ after merging.png"/>
          <p:cNvPicPr>
            <a:picLocks noChangeAspect="1" noChangeArrowheads="1"/>
          </p:cNvPicPr>
          <p:nvPr/>
        </p:nvPicPr>
        <p:blipFill>
          <a:blip r:embed="rId2" cstate="print"/>
          <a:srcRect l="6956" t="3215" r="3168"/>
          <a:stretch>
            <a:fillRect/>
          </a:stretch>
        </p:blipFill>
        <p:spPr bwMode="auto">
          <a:xfrm>
            <a:off x="4357686" y="857232"/>
            <a:ext cx="1755109" cy="2428892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3042" y="142852"/>
            <a:ext cx="7283152" cy="714380"/>
          </a:xfrm>
        </p:spPr>
        <p:txBody>
          <a:bodyPr/>
          <a:lstStyle/>
          <a:p>
            <a:r>
              <a:rPr lang="cs-CZ" sz="3200" dirty="0" smtClean="0"/>
              <a:t>Diferenční měření</a:t>
            </a:r>
            <a:endParaRPr lang="cs-CZ" sz="3200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500570"/>
            <a:ext cx="717584" cy="65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6</a:t>
            </a:fld>
            <a:endParaRPr lang="cs-CZ"/>
          </a:p>
        </p:txBody>
      </p:sp>
      <p:pic>
        <p:nvPicPr>
          <p:cNvPr id="5" name="Picture 2" descr="D:\ŠKOLA\Diplomová práce\Prezentace MOJE\d_20.2.13 - fi. Hofmeister\Obrazky na prezentaci\8H1_machined_merged model.png"/>
          <p:cNvPicPr>
            <a:picLocks noChangeAspect="1" noChangeArrowheads="1"/>
          </p:cNvPicPr>
          <p:nvPr/>
        </p:nvPicPr>
        <p:blipFill>
          <a:blip r:embed="rId4" cstate="print"/>
          <a:srcRect l="22956" t="22807" r="6827"/>
          <a:stretch>
            <a:fillRect/>
          </a:stretch>
        </p:blipFill>
        <p:spPr bwMode="auto">
          <a:xfrm>
            <a:off x="1357290" y="1000108"/>
            <a:ext cx="2389926" cy="2022245"/>
          </a:xfrm>
          <a:prstGeom prst="rect">
            <a:avLst/>
          </a:prstGeom>
          <a:noFill/>
        </p:spPr>
      </p:pic>
      <p:sp>
        <p:nvSpPr>
          <p:cNvPr id="12" name="Je rovno 11"/>
          <p:cNvSpPr/>
          <p:nvPr/>
        </p:nvSpPr>
        <p:spPr bwMode="auto">
          <a:xfrm>
            <a:off x="6143636" y="1428736"/>
            <a:ext cx="785818" cy="857256"/>
          </a:xfrm>
          <a:prstGeom prst="mathEqua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3" name="Picture 5" descr="D:\ŠKOLA\Diplomová práce\Prezentace MOJE\d_20.2.13 - fi. Hofmeister\Obrazky na prezentaci\obr. na preyentaci\8H1  s prunikem 2 cast.png"/>
          <p:cNvPicPr>
            <a:picLocks noChangeAspect="1" noChangeArrowheads="1"/>
          </p:cNvPicPr>
          <p:nvPr/>
        </p:nvPicPr>
        <p:blipFill>
          <a:blip r:embed="rId5"/>
          <a:srcRect l="8204" t="6036" r="3475" b="1771"/>
          <a:stretch>
            <a:fillRect/>
          </a:stretch>
        </p:blipFill>
        <p:spPr bwMode="auto">
          <a:xfrm>
            <a:off x="2857488" y="3714752"/>
            <a:ext cx="2016676" cy="2446459"/>
          </a:xfrm>
          <a:prstGeom prst="rect">
            <a:avLst/>
          </a:prstGeom>
          <a:noFill/>
        </p:spPr>
      </p:pic>
      <p:sp>
        <p:nvSpPr>
          <p:cNvPr id="14" name="Plus 13"/>
          <p:cNvSpPr/>
          <p:nvPr/>
        </p:nvSpPr>
        <p:spPr bwMode="auto">
          <a:xfrm>
            <a:off x="3643306" y="1500174"/>
            <a:ext cx="785818" cy="857256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4" name="Picture 6" descr="D:\ŠKOLA\Diplomová práce\Prezentace MOJE\d_20.2.13 - fi. Hofmeister\Obrazky na prezentaci\obr. na preyentaci\8H1  s prunikem.png"/>
          <p:cNvPicPr>
            <a:picLocks noChangeAspect="1" noChangeArrowheads="1"/>
          </p:cNvPicPr>
          <p:nvPr/>
        </p:nvPicPr>
        <p:blipFill>
          <a:blip r:embed="rId6"/>
          <a:srcRect l="3734" t="4008" r="9198" b="5196"/>
          <a:stretch>
            <a:fillRect/>
          </a:stretch>
        </p:blipFill>
        <p:spPr bwMode="auto">
          <a:xfrm>
            <a:off x="7072330" y="855980"/>
            <a:ext cx="1785950" cy="2287268"/>
          </a:xfrm>
          <a:prstGeom prst="rect">
            <a:avLst/>
          </a:prstGeom>
          <a:noFill/>
        </p:spPr>
      </p:pic>
      <p:sp>
        <p:nvSpPr>
          <p:cNvPr id="18" name="Šipka doprava 17"/>
          <p:cNvSpPr/>
          <p:nvPr/>
        </p:nvSpPr>
        <p:spPr bwMode="auto">
          <a:xfrm>
            <a:off x="2428860" y="4643446"/>
            <a:ext cx="785818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5" name="Picture 7" descr="D:\ŠKOLA\Diplomová práce\Prezentace MOJE\d_20.2.13 - fi. Hofmeister\Obrazky na prezentaci\obr. na preyentaci\8H1  s prunikem 3 cast.png"/>
          <p:cNvPicPr>
            <a:picLocks noChangeAspect="1" noChangeArrowheads="1"/>
          </p:cNvPicPr>
          <p:nvPr/>
        </p:nvPicPr>
        <p:blipFill>
          <a:blip r:embed="rId7" cstate="print"/>
          <a:srcRect l="10349" t="4098" r="3763" b="2151"/>
          <a:stretch>
            <a:fillRect/>
          </a:stretch>
        </p:blipFill>
        <p:spPr bwMode="auto">
          <a:xfrm>
            <a:off x="7072330" y="3571876"/>
            <a:ext cx="1904490" cy="2440965"/>
          </a:xfrm>
          <a:prstGeom prst="rect">
            <a:avLst/>
          </a:prstGeom>
          <a:noFill/>
        </p:spPr>
      </p:pic>
      <p:sp>
        <p:nvSpPr>
          <p:cNvPr id="20" name="Šipka doprava 19"/>
          <p:cNvSpPr/>
          <p:nvPr/>
        </p:nvSpPr>
        <p:spPr bwMode="auto">
          <a:xfrm>
            <a:off x="4857752" y="4572008"/>
            <a:ext cx="714380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4357694"/>
            <a:ext cx="714380" cy="704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Šipka doprava 21"/>
          <p:cNvSpPr/>
          <p:nvPr/>
        </p:nvSpPr>
        <p:spPr bwMode="auto">
          <a:xfrm>
            <a:off x="6500826" y="4500570"/>
            <a:ext cx="785818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654032"/>
          </a:xfrm>
        </p:spPr>
        <p:txBody>
          <a:bodyPr/>
          <a:lstStyle/>
          <a:p>
            <a:r>
              <a:rPr lang="cs-CZ" sz="3200" dirty="0" smtClean="0"/>
              <a:t>Diferenční měření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57290" y="785794"/>
            <a:ext cx="7566021" cy="5400675"/>
          </a:xfrm>
        </p:spPr>
        <p:txBody>
          <a:bodyPr/>
          <a:lstStyle/>
          <a:p>
            <a:pPr>
              <a:buNone/>
            </a:pPr>
            <a:r>
              <a:rPr lang="cs-CZ" sz="2000" dirty="0" smtClean="0"/>
              <a:t>    Pohled shora                                                         Pohled zdola</a:t>
            </a:r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endParaRPr lang="cs-CZ" sz="2000" dirty="0" smtClean="0"/>
          </a:p>
          <a:p>
            <a:pPr>
              <a:buNone/>
            </a:pPr>
            <a:r>
              <a:rPr lang="cs-CZ" sz="2000" dirty="0" smtClean="0"/>
              <a:t>                                            Výsledek</a:t>
            </a: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7</a:t>
            </a:fld>
            <a:endParaRPr lang="cs-CZ"/>
          </a:p>
        </p:txBody>
      </p:sp>
      <p:pic>
        <p:nvPicPr>
          <p:cNvPr id="5" name="Picture 7" descr="D:\ŠKOLA\Diplomová práce\Prezentace MOJE\d_20.2.13 - fi. Hofmeister\Obrazky na prezentaci\obr. na preyentaci\8H1  s prunikem 3 cast.png"/>
          <p:cNvPicPr>
            <a:picLocks noChangeAspect="1" noChangeArrowheads="1"/>
          </p:cNvPicPr>
          <p:nvPr/>
        </p:nvPicPr>
        <p:blipFill>
          <a:blip r:embed="rId2" cstate="print"/>
          <a:srcRect l="10349" t="4098" r="3763" b="2151"/>
          <a:stretch>
            <a:fillRect/>
          </a:stretch>
        </p:blipFill>
        <p:spPr bwMode="auto">
          <a:xfrm>
            <a:off x="1500166" y="1142984"/>
            <a:ext cx="2000264" cy="2563718"/>
          </a:xfrm>
          <a:prstGeom prst="rect">
            <a:avLst/>
          </a:prstGeom>
          <a:noFill/>
        </p:spPr>
      </p:pic>
      <p:pic>
        <p:nvPicPr>
          <p:cNvPr id="3074" name="Picture 2" descr="D:\ŠKOLA\Diplomová práce\Prezentace MOJE\d_20.2.13 - fi. Hofmeister\Obrazky na prezentaci\obr. na preyentaci\8H1  se slicovanim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142984"/>
            <a:ext cx="2436158" cy="3071834"/>
          </a:xfrm>
          <a:prstGeom prst="rect">
            <a:avLst/>
          </a:prstGeom>
          <a:noFill/>
        </p:spPr>
      </p:pic>
      <p:pic>
        <p:nvPicPr>
          <p:cNvPr id="3075" name="Picture 3" descr="D:\ŠKOLA\Diplomová práce\Prezentace MOJE\d_20.2.13 - fi. Hofmeister\Obrazky na prezentaci\obr. na preyentaci\8H1  se slicovanim 3.png"/>
          <p:cNvPicPr>
            <a:picLocks noChangeAspect="1" noChangeArrowheads="1"/>
          </p:cNvPicPr>
          <p:nvPr/>
        </p:nvPicPr>
        <p:blipFill>
          <a:blip r:embed="rId4"/>
          <a:srcRect l="7575" t="8205" r="2482" b="4922"/>
          <a:stretch>
            <a:fillRect/>
          </a:stretch>
        </p:blipFill>
        <p:spPr bwMode="auto">
          <a:xfrm>
            <a:off x="3714744" y="3714752"/>
            <a:ext cx="2500330" cy="2419674"/>
          </a:xfrm>
          <a:prstGeom prst="rect">
            <a:avLst/>
          </a:prstGeom>
          <a:noFill/>
        </p:spPr>
      </p:pic>
      <p:sp>
        <p:nvSpPr>
          <p:cNvPr id="8" name="Šipka dolů 7"/>
          <p:cNvSpPr/>
          <p:nvPr/>
        </p:nvSpPr>
        <p:spPr bwMode="auto">
          <a:xfrm>
            <a:off x="4786314" y="2285992"/>
            <a:ext cx="460007" cy="92869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76" name="Picture 4" descr="C:\Users\Cermi\Desktop\not o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5357826"/>
            <a:ext cx="785818" cy="78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ŠKOLA\Diplomová práce\Prezentace MOJE\d_20.2.13 - fi. Hofmeister\Obrazky na prezentaci\obr. na preyentaci\8H1  se slicovanim 6 diff.png"/>
          <p:cNvPicPr>
            <a:picLocks noChangeAspect="1" noChangeArrowheads="1"/>
          </p:cNvPicPr>
          <p:nvPr/>
        </p:nvPicPr>
        <p:blipFill>
          <a:blip r:embed="rId2"/>
          <a:srcRect l="32815" t="28271" r="33529" b="24611"/>
          <a:stretch>
            <a:fillRect/>
          </a:stretch>
        </p:blipFill>
        <p:spPr bwMode="auto">
          <a:xfrm>
            <a:off x="2714612" y="3071810"/>
            <a:ext cx="3571900" cy="3125412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1604" y="214290"/>
            <a:ext cx="7283152" cy="725470"/>
          </a:xfrm>
        </p:spPr>
        <p:txBody>
          <a:bodyPr/>
          <a:lstStyle/>
          <a:p>
            <a:r>
              <a:rPr lang="cs-CZ" sz="3200" dirty="0" smtClean="0"/>
              <a:t>Diferenční měření</a:t>
            </a:r>
            <a:endParaRPr lang="cs-CZ" sz="3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8</a:t>
            </a:fld>
            <a:endParaRPr lang="cs-CZ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1714488"/>
            <a:ext cx="717584" cy="65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Šipka doprava 7"/>
          <p:cNvSpPr/>
          <p:nvPr/>
        </p:nvSpPr>
        <p:spPr bwMode="auto">
          <a:xfrm>
            <a:off x="4786314" y="1857364"/>
            <a:ext cx="722467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098" name="Picture 2" descr="D:\ŠKOLA\Diplomová práce\Prezentace MOJE\d_20.2.13 - fi. Hofmeister\Obrazky na prezentaci\obr. na preyentaci\8H1  se slicovanim 5 plus prunik.png"/>
          <p:cNvPicPr>
            <a:picLocks noChangeAspect="1" noChangeArrowheads="1"/>
          </p:cNvPicPr>
          <p:nvPr/>
        </p:nvPicPr>
        <p:blipFill>
          <a:blip r:embed="rId4"/>
          <a:srcRect l="2701" t="10135" r="1860" b="7516"/>
          <a:stretch>
            <a:fillRect/>
          </a:stretch>
        </p:blipFill>
        <p:spPr bwMode="auto">
          <a:xfrm>
            <a:off x="5572132" y="928670"/>
            <a:ext cx="3429024" cy="2102704"/>
          </a:xfrm>
          <a:prstGeom prst="rect">
            <a:avLst/>
          </a:prstGeom>
          <a:noFill/>
        </p:spPr>
      </p:pic>
      <p:sp>
        <p:nvSpPr>
          <p:cNvPr id="10" name="Šipka doprava 9"/>
          <p:cNvSpPr/>
          <p:nvPr/>
        </p:nvSpPr>
        <p:spPr bwMode="auto">
          <a:xfrm>
            <a:off x="1500166" y="4643446"/>
            <a:ext cx="722467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4100" name="Picture 4" descr="C:\Users\Cermi\Desktop\o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5143512"/>
            <a:ext cx="882626" cy="882626"/>
          </a:xfrm>
          <a:prstGeom prst="rect">
            <a:avLst/>
          </a:prstGeom>
          <a:noFill/>
        </p:spPr>
      </p:pic>
      <p:pic>
        <p:nvPicPr>
          <p:cNvPr id="4101" name="Picture 5" descr="D:\ŠKOLA\Diplomová práce\Prezentace MOJE\d_20.2.13 - fi. Hofmeister\Obrazky na prezentaci\obr. na preyentaci\8H1  se slicovanim.png"/>
          <p:cNvPicPr>
            <a:picLocks noChangeAspect="1" noChangeArrowheads="1"/>
          </p:cNvPicPr>
          <p:nvPr/>
        </p:nvPicPr>
        <p:blipFill>
          <a:blip r:embed="rId6"/>
          <a:srcRect l="10642" t="9329" r="3090" b="2291"/>
          <a:stretch>
            <a:fillRect/>
          </a:stretch>
        </p:blipFill>
        <p:spPr bwMode="auto">
          <a:xfrm>
            <a:off x="1357290" y="857232"/>
            <a:ext cx="1685738" cy="2477004"/>
          </a:xfrm>
          <a:prstGeom prst="rect">
            <a:avLst/>
          </a:prstGeom>
          <a:noFill/>
        </p:spPr>
      </p:pic>
      <p:sp>
        <p:nvSpPr>
          <p:cNvPr id="15" name="Šipka doprava 14"/>
          <p:cNvSpPr/>
          <p:nvPr/>
        </p:nvSpPr>
        <p:spPr bwMode="auto">
          <a:xfrm>
            <a:off x="3143240" y="1857364"/>
            <a:ext cx="793905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ŠKOLA\Diplomová práce\Prezentace MOJE\d_20.2.13 - fi. Hofmeister\Obrazky na prezentaci\obr. na preyentaci\L a new 8H1 diff anal resul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3786190"/>
            <a:ext cx="4857784" cy="2338036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37320" y="274638"/>
            <a:ext cx="7283152" cy="654032"/>
          </a:xfrm>
        </p:spPr>
        <p:txBody>
          <a:bodyPr/>
          <a:lstStyle/>
          <a:p>
            <a:r>
              <a:rPr lang="cs-CZ" sz="3200" dirty="0" smtClean="0"/>
              <a:t>Diferenční měření</a:t>
            </a:r>
            <a:endParaRPr lang="cs-CZ" sz="3200" dirty="0"/>
          </a:p>
        </p:txBody>
      </p:sp>
      <p:pic>
        <p:nvPicPr>
          <p:cNvPr id="5" name="Picture 5" descr="D:\ŠKOLA\Diplomová práce\Prezentace MOJE\d_20.2.13 - fi. Hofmeister\Obrazky na prezentaci\obr. na preyentaci\8H1  se slicovanim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10642" t="9329" r="3090" b="2291"/>
          <a:stretch>
            <a:fillRect/>
          </a:stretch>
        </p:blipFill>
        <p:spPr bwMode="auto">
          <a:xfrm>
            <a:off x="1428728" y="857232"/>
            <a:ext cx="1798851" cy="2643206"/>
          </a:xfrm>
          <a:prstGeom prst="rect">
            <a:avLst/>
          </a:prstGeom>
          <a:noFill/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4DF3A-0D22-4267-9FEC-8746CA64BBDC}" type="slidenum">
              <a:rPr lang="cs-CZ" smtClean="0"/>
              <a:pPr/>
              <a:t>9</a:t>
            </a:fld>
            <a:endParaRPr lang="cs-CZ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785926"/>
            <a:ext cx="717584" cy="659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Šipka doprava 6"/>
          <p:cNvSpPr/>
          <p:nvPr/>
        </p:nvSpPr>
        <p:spPr bwMode="auto">
          <a:xfrm>
            <a:off x="5143504" y="1928802"/>
            <a:ext cx="739172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Šipka doprava 7"/>
          <p:cNvSpPr/>
          <p:nvPr/>
        </p:nvSpPr>
        <p:spPr bwMode="auto">
          <a:xfrm>
            <a:off x="3428992" y="1928802"/>
            <a:ext cx="722467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5122" name="Picture 2" descr="D:\ŠKOLA\Diplomová práce\Prezentace MOJE\d_20.2.13 - fi. Hofmeister\Obrazky na prezentaci\obr. na preyentaci\L a new 8H1 diff anal - intersect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928670"/>
            <a:ext cx="3000396" cy="2737984"/>
          </a:xfrm>
          <a:prstGeom prst="rect">
            <a:avLst/>
          </a:prstGeom>
          <a:noFill/>
        </p:spPr>
      </p:pic>
      <p:sp>
        <p:nvSpPr>
          <p:cNvPr id="10" name="Šipka doprava 9"/>
          <p:cNvSpPr/>
          <p:nvPr/>
        </p:nvSpPr>
        <p:spPr bwMode="auto">
          <a:xfrm>
            <a:off x="1500166" y="4929198"/>
            <a:ext cx="865343" cy="42862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1" name="Picture 4" descr="C:\Users\Cermi\Desktop\ok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4857760"/>
            <a:ext cx="882626" cy="882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tegrita_cz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Vlastní 4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integrita_cz</Template>
  <TotalTime>624</TotalTime>
  <Words>209</Words>
  <Application>Microsoft Office PowerPoint</Application>
  <PresentationFormat>Předvádění na obrazovce (4:3)</PresentationFormat>
  <Paragraphs>76</Paragraphs>
  <Slides>16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integrita_cz</vt:lpstr>
      <vt:lpstr>Analýza tvarové přesnosti a jakosti povrchu na břitech řezných nástrojů pomocí přístroje IFM G4</vt:lpstr>
      <vt:lpstr>Obsah</vt:lpstr>
      <vt:lpstr>Diferenční analýza</vt:lpstr>
      <vt:lpstr>Diferenční analýza</vt:lpstr>
      <vt:lpstr>Diferenční měření s kombinací 3D -Fusion</vt:lpstr>
      <vt:lpstr>Diferenční měření</vt:lpstr>
      <vt:lpstr>Diferenční měření</vt:lpstr>
      <vt:lpstr>Diferenční měření</vt:lpstr>
      <vt:lpstr>Diferenční měření</vt:lpstr>
      <vt:lpstr>Diferenční měření</vt:lpstr>
      <vt:lpstr>Diferenční měření s replikou</vt:lpstr>
      <vt:lpstr>Porovnání hodnot diferenčního měření</vt:lpstr>
      <vt:lpstr>Porovnání hodnot diferenčního měření</vt:lpstr>
      <vt:lpstr>Ukázka dalších možností</vt:lpstr>
      <vt:lpstr>Ukázka dalších možností</vt:lpstr>
      <vt:lpstr>Děkuji za pozornost</vt:lpstr>
    </vt:vector>
  </TitlesOfParts>
  <Company>zcu kto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fulemova</dc:creator>
  <cp:lastModifiedBy>Cermi</cp:lastModifiedBy>
  <cp:revision>76</cp:revision>
  <dcterms:created xsi:type="dcterms:W3CDTF">2011-01-05T14:14:18Z</dcterms:created>
  <dcterms:modified xsi:type="dcterms:W3CDTF">2013-04-30T06:06:38Z</dcterms:modified>
</cp:coreProperties>
</file>